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Lst>
  <p:notesMasterIdLst>
    <p:notesMasterId r:id="rId8"/>
  </p:notesMasterIdLst>
  <p:handoutMasterIdLst>
    <p:handoutMasterId r:id="rId9"/>
  </p:handoutMasterIdLst>
  <p:sldIdLst>
    <p:sldId id="2134806516" r:id="rId2"/>
    <p:sldId id="2147471270" r:id="rId3"/>
    <p:sldId id="2147471272" r:id="rId4"/>
    <p:sldId id="2147471274" r:id="rId5"/>
    <p:sldId id="2147471273" r:id="rId6"/>
    <p:sldId id="2134806514" r:id="rId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33A"/>
    <a:srgbClr val="C49300"/>
    <a:srgbClr val="CCFFCC"/>
    <a:srgbClr val="CCFFFF"/>
    <a:srgbClr val="FF99CC"/>
    <a:srgbClr val="FF8F1C"/>
    <a:srgbClr val="6BB445"/>
    <a:srgbClr val="5C338C"/>
    <a:srgbClr val="FFD347"/>
    <a:srgbClr val="840B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B48869-9F5E-453D-949C-6744DB6F3FCC}" v="13" dt="2025-08-04T07:22:31.2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0893" autoAdjust="0"/>
  </p:normalViewPr>
  <p:slideViewPr>
    <p:cSldViewPr snapToGrid="0">
      <p:cViewPr varScale="1">
        <p:scale>
          <a:sx n="123" d="100"/>
          <a:sy n="123" d="100"/>
        </p:scale>
        <p:origin x="144" y="76"/>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t>8/4/2025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t>‹#›</a:t>
            </a:fld>
            <a:endParaRPr lang="en-US"/>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99A69-9E3B-7C4C-9E3F-523F007A72CB}" type="datetimeFigureOut">
              <a:rPr lang="en-US" smtClean="0"/>
              <a:t>8/4/2025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2D6E04-3A2F-4B48-A297-666578EDF1B3}" type="slidenum">
              <a:rPr lang="en-US" smtClean="0"/>
              <a:t>‹#›</a:t>
            </a:fld>
            <a:endParaRPr lang="en-US"/>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1</a:t>
            </a:fld>
            <a:endParaRPr lang="en-US" dirty="0"/>
          </a:p>
        </p:txBody>
      </p:sp>
    </p:spTree>
    <p:extLst>
      <p:ext uri="{BB962C8B-B14F-4D97-AF65-F5344CB8AC3E}">
        <p14:creationId xmlns:p14="http://schemas.microsoft.com/office/powerpoint/2010/main" val="20918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2</a:t>
            </a:fld>
            <a:endParaRPr lang="en-US" dirty="0"/>
          </a:p>
        </p:txBody>
      </p:sp>
    </p:spTree>
    <p:extLst>
      <p:ext uri="{BB962C8B-B14F-4D97-AF65-F5344CB8AC3E}">
        <p14:creationId xmlns:p14="http://schemas.microsoft.com/office/powerpoint/2010/main" val="27956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1E3F4-8933-095D-B391-D2F976FBE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228A4-AC59-EE4E-8AAB-55739C074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74CC3C-7B93-2B6A-671D-9BE7B640C7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6D259B-9B6C-74EA-7D2D-5377B73F4E57}"/>
              </a:ext>
            </a:extLst>
          </p:cNvPr>
          <p:cNvSpPr>
            <a:spLocks noGrp="1"/>
          </p:cNvSpPr>
          <p:nvPr>
            <p:ph type="sldNum" sz="quarter" idx="5"/>
          </p:nvPr>
        </p:nvSpPr>
        <p:spPr/>
        <p:txBody>
          <a:bodyPr/>
          <a:lstStyle/>
          <a:p>
            <a:fld id="{BF9A3903-E1C0-B641-BF09-7903E2AE2EC7}" type="slidenum">
              <a:rPr lang="en-US" smtClean="0"/>
              <a:t>3</a:t>
            </a:fld>
            <a:endParaRPr lang="en-US" dirty="0"/>
          </a:p>
        </p:txBody>
      </p:sp>
    </p:spTree>
    <p:extLst>
      <p:ext uri="{BB962C8B-B14F-4D97-AF65-F5344CB8AC3E}">
        <p14:creationId xmlns:p14="http://schemas.microsoft.com/office/powerpoint/2010/main" val="84294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EF6BC-AA55-EC5B-44B1-11DB7FE87A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1967C-955F-2463-E426-8B90C53874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6C1216-65C6-9C05-7E45-14F66B3A7C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CB157A-6B6A-9E8D-D8A5-7C051F1AC709}"/>
              </a:ext>
            </a:extLst>
          </p:cNvPr>
          <p:cNvSpPr>
            <a:spLocks noGrp="1"/>
          </p:cNvSpPr>
          <p:nvPr>
            <p:ph type="sldNum" sz="quarter" idx="5"/>
          </p:nvPr>
        </p:nvSpPr>
        <p:spPr/>
        <p:txBody>
          <a:bodyPr/>
          <a:lstStyle/>
          <a:p>
            <a:fld id="{BF9A3903-E1C0-B641-BF09-7903E2AE2EC7}" type="slidenum">
              <a:rPr lang="en-US" smtClean="0"/>
              <a:t>4</a:t>
            </a:fld>
            <a:endParaRPr lang="en-US" dirty="0"/>
          </a:p>
        </p:txBody>
      </p:sp>
    </p:spTree>
    <p:extLst>
      <p:ext uri="{BB962C8B-B14F-4D97-AF65-F5344CB8AC3E}">
        <p14:creationId xmlns:p14="http://schemas.microsoft.com/office/powerpoint/2010/main" val="1781895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D8EA5-7E94-49E3-B68A-E22E06F2E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1C66A-053E-2FBB-C46C-16B0C5F97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92CD6-AC0F-63D4-4B8D-2F4782BCA4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84B20D-DEBE-0742-D135-8A66BD66212A}"/>
              </a:ext>
            </a:extLst>
          </p:cNvPr>
          <p:cNvSpPr>
            <a:spLocks noGrp="1"/>
          </p:cNvSpPr>
          <p:nvPr>
            <p:ph type="sldNum" sz="quarter" idx="5"/>
          </p:nvPr>
        </p:nvSpPr>
        <p:spPr/>
        <p:txBody>
          <a:bodyPr/>
          <a:lstStyle/>
          <a:p>
            <a:fld id="{BF9A3903-E1C0-B641-BF09-7903E2AE2EC7}" type="slidenum">
              <a:rPr lang="en-US" smtClean="0"/>
              <a:t>5</a:t>
            </a:fld>
            <a:endParaRPr lang="en-US" dirty="0"/>
          </a:p>
        </p:txBody>
      </p:sp>
    </p:spTree>
    <p:extLst>
      <p:ext uri="{BB962C8B-B14F-4D97-AF65-F5344CB8AC3E}">
        <p14:creationId xmlns:p14="http://schemas.microsoft.com/office/powerpoint/2010/main" val="2935789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6</a:t>
            </a:fld>
            <a:endParaRPr lang="en-US" dirty="0"/>
          </a:p>
        </p:txBody>
      </p:sp>
    </p:spTree>
    <p:extLst>
      <p:ext uri="{BB962C8B-B14F-4D97-AF65-F5344CB8AC3E}">
        <p14:creationId xmlns:p14="http://schemas.microsoft.com/office/powerpoint/2010/main" val="3321765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5"/>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0"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2019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85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0" y="384048"/>
            <a:ext cx="2385905" cy="512064"/>
          </a:xfrm>
          <a:prstGeom prst="rect">
            <a:avLst/>
          </a:prstGeom>
        </p:spPr>
      </p:pic>
      <p:pic>
        <p:nvPicPr>
          <p:cNvPr id="8" name="Picture 7">
            <a:extLst>
              <a:ext uri="{FF2B5EF4-FFF2-40B4-BE49-F238E27FC236}">
                <a16:creationId xmlns:a16="http://schemas.microsoft.com/office/drawing/2014/main" id="{E09D25DF-2776-44AB-BA50-A1E071E0BF47}"/>
              </a:ext>
            </a:extLst>
          </p:cNvPr>
          <p:cNvPicPr>
            <a:picLocks noChangeAspect="1"/>
          </p:cNvPicPr>
          <p:nvPr userDrawn="1"/>
        </p:nvPicPr>
        <p:blipFill>
          <a:blip r:embed="rId4" cstate="email">
            <a:extLst>
              <a:ext uri="{BEBA8EAE-BF5A-486C-A8C5-ECC9F3942E4B}">
                <a14:imgProps xmlns:a14="http://schemas.microsoft.com/office/drawing/2010/main">
                  <a14:imgLayer r:embed="rId5">
                    <a14:imgEffect>
                      <a14:sharpenSoften amount="6000"/>
                    </a14:imgEffect>
                    <a14:imgEffect>
                      <a14:brightnessContrast bright="100000" contrast="-16000"/>
                    </a14:imgEffect>
                  </a14:imgLayer>
                </a14:imgProps>
              </a:ext>
              <a:ext uri="{28A0092B-C50C-407E-A947-70E740481C1C}">
                <a14:useLocalDpi xmlns:a14="http://schemas.microsoft.com/office/drawing/2010/main"/>
              </a:ext>
            </a:extLst>
          </a:blip>
          <a:stretch>
            <a:fillRect/>
          </a:stretch>
        </p:blipFill>
        <p:spPr>
          <a:xfrm>
            <a:off x="6619774" y="384048"/>
            <a:ext cx="2285999" cy="471715"/>
          </a:xfrm>
          <a:prstGeom prst="rect">
            <a:avLst/>
          </a:prstGeom>
        </p:spPr>
      </p:pic>
      <p:sp>
        <p:nvSpPr>
          <p:cNvPr id="9" name="TextBox 8">
            <a:extLst>
              <a:ext uri="{FF2B5EF4-FFF2-40B4-BE49-F238E27FC236}">
                <a16:creationId xmlns:a16="http://schemas.microsoft.com/office/drawing/2014/main" id="{FE3F23A2-D900-441C-8DD1-B4BA2F7E255C}"/>
              </a:ext>
            </a:extLst>
          </p:cNvPr>
          <p:cNvSpPr txBox="1"/>
          <p:nvPr userDrawn="1"/>
        </p:nvSpPr>
        <p:spPr>
          <a:xfrm>
            <a:off x="457200" y="4644036"/>
            <a:ext cx="1923143" cy="230832"/>
          </a:xfrm>
          <a:prstGeom prst="rect">
            <a:avLst/>
          </a:prstGeom>
          <a:noFill/>
        </p:spPr>
        <p:txBody>
          <a:bodyPr wrap="square" rtlCol="0">
            <a:spAutoFit/>
          </a:bodyPr>
          <a:lstStyle/>
          <a:p>
            <a:r>
              <a:rPr lang="en-US" sz="900" dirty="0">
                <a:solidFill>
                  <a:schemeClr val="bg1"/>
                </a:solidFill>
                <a:latin typeface="Arial"/>
                <a:cs typeface="Arial"/>
              </a:rPr>
              <a:t>© 2019 Cognizant </a:t>
            </a:r>
          </a:p>
        </p:txBody>
      </p:sp>
    </p:spTree>
    <p:extLst>
      <p:ext uri="{BB962C8B-B14F-4D97-AF65-F5344CB8AC3E}">
        <p14:creationId xmlns:p14="http://schemas.microsoft.com/office/powerpoint/2010/main" val="2645518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6A070D8A-E705-4D79-94AD-3D3F80F5CE3E}" type="datetime1">
              <a:rPr lang="en-US" smtClean="0"/>
              <a:t>8/4/2025</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dirty="0"/>
              <a:t>© 2019 Cognizant</a:t>
            </a:r>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61984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8" y="274320"/>
            <a:ext cx="8382437" cy="795528"/>
          </a:xfrm>
        </p:spPr>
        <p:txBody>
          <a:body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01C3E8E2-0AE1-4118-B5ED-964CA4B05035}" type="datetime1">
              <a:rPr lang="en-US" smtClean="0"/>
              <a:t>8/4/2025</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dirty="0"/>
              <a:t>© 2019 Cognizant</a:t>
            </a:r>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841237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E62EB14C-E121-45AE-944B-49C97722EC41}" type="datetime1">
              <a:rPr lang="en-US" smtClean="0"/>
              <a:t>8/4/2025</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dirty="0"/>
              <a:t>© 2019 Cognizant</a:t>
            </a:r>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0" y="5975"/>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2" y="-972273"/>
            <a:ext cx="184731" cy="369332"/>
          </a:xfrm>
          <a:prstGeom prst="rect">
            <a:avLst/>
          </a:prstGeom>
          <a:noFill/>
        </p:spPr>
        <p:txBody>
          <a:bodyPr wrap="none" rtlCol="0">
            <a:spAutoFit/>
          </a:bodyPr>
          <a:lstStyle/>
          <a:p>
            <a:endParaRPr lang="en-US"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7" y="384048"/>
            <a:ext cx="2385905" cy="512064"/>
          </a:xfrm>
          <a:prstGeom prst="rect">
            <a:avLst/>
          </a:prstGeom>
        </p:spPr>
      </p:pic>
    </p:spTree>
    <p:extLst>
      <p:ext uri="{BB962C8B-B14F-4D97-AF65-F5344CB8AC3E}">
        <p14:creationId xmlns:p14="http://schemas.microsoft.com/office/powerpoint/2010/main" val="3342735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9144000" cy="51435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781812" y="1578821"/>
            <a:ext cx="3009900" cy="1371352"/>
          </a:xfrm>
        </p:spPr>
        <p:txBody>
          <a:bodyPr anchor="b">
            <a:noAutofit/>
          </a:bodyPr>
          <a:lstStyle>
            <a:lvl1pPr algn="l">
              <a:defRPr sz="27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782242" y="3140964"/>
            <a:ext cx="3010661" cy="342900"/>
          </a:xfrm>
          <a:prstGeom prst="rect">
            <a:avLst/>
          </a:prstGeom>
        </p:spPr>
        <p:txBody>
          <a:bodyPr lIns="0" tIns="0" rIns="0" bIns="0">
            <a:no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781813" y="4697730"/>
            <a:ext cx="898634" cy="273844"/>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781812" y="3967309"/>
            <a:ext cx="3009884" cy="273844"/>
          </a:xfrm>
          <a:prstGeom prst="rect">
            <a:avLst/>
          </a:prstGeom>
        </p:spPr>
        <p:txBody>
          <a:bodyPr wrap="none"/>
          <a:lstStyle>
            <a:lvl1pPr marL="0" indent="0">
              <a:buNone/>
              <a:defRPr sz="900">
                <a:solidFill>
                  <a:schemeClr val="bg2"/>
                </a:solidFill>
              </a:defRPr>
            </a:lvl1pPr>
            <a:lvl2pPr marL="342900" indent="0">
              <a:buNone/>
              <a:defRPr>
                <a:solidFill>
                  <a:schemeClr val="bg2"/>
                </a:solidFill>
              </a:defRPr>
            </a:lvl2pPr>
            <a:lvl3pPr marL="685800" indent="0">
              <a:buNone/>
              <a:defRPr>
                <a:solidFill>
                  <a:schemeClr val="bg2"/>
                </a:solidFill>
              </a:defRPr>
            </a:lvl3pPr>
            <a:lvl4pPr marL="1028700" indent="0">
              <a:buNone/>
              <a:defRPr>
                <a:solidFill>
                  <a:schemeClr val="bg2"/>
                </a:solidFill>
              </a:defRPr>
            </a:lvl4pPr>
            <a:lvl5pPr marL="13716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025957" y="126187"/>
            <a:ext cx="0" cy="0"/>
          </a:xfrm>
          <a:prstGeom prst="rect">
            <a:avLst/>
          </a:prstGeom>
          <a:noFill/>
        </p:spPr>
        <p:txBody>
          <a:bodyPr wrap="none" lIns="0" tIns="0" rIns="0" bIns="0" rtlCol="0">
            <a:noAutofit/>
          </a:bodyPr>
          <a:lstStyle/>
          <a:p>
            <a:pPr algn="l"/>
            <a:endParaRPr lang="en-US" sz="12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50759" y="286399"/>
            <a:ext cx="1550987" cy="465296"/>
          </a:xfrm>
          <a:prstGeom prst="rect">
            <a:avLst/>
          </a:prstGeom>
        </p:spPr>
      </p:pic>
    </p:spTree>
    <p:extLst>
      <p:ext uri="{BB962C8B-B14F-4D97-AF65-F5344CB8AC3E}">
        <p14:creationId xmlns:p14="http://schemas.microsoft.com/office/powerpoint/2010/main" val="3208334050"/>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676650" y="-12700"/>
            <a:ext cx="5480849" cy="51562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5143500"/>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781813" y="1497003"/>
            <a:ext cx="4539995" cy="1246495"/>
          </a:xfrm>
        </p:spPr>
        <p:txBody>
          <a:bodyPr wrap="square" anchor="ctr" anchorCtr="0">
            <a:spAutoFit/>
          </a:bodyPr>
          <a:lstStyle>
            <a:lvl1pPr algn="l">
              <a:defRPr sz="45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781813" y="4743895"/>
            <a:ext cx="898634" cy="227679"/>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342900" y="4743974"/>
            <a:ext cx="264073" cy="228075"/>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781050" y="2923161"/>
            <a:ext cx="4539992" cy="97155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54569" y="286398"/>
            <a:ext cx="1550987" cy="465296"/>
          </a:xfrm>
          <a:prstGeom prst="rect">
            <a:avLst/>
          </a:prstGeom>
        </p:spPr>
      </p:pic>
    </p:spTree>
    <p:extLst>
      <p:ext uri="{BB962C8B-B14F-4D97-AF65-F5344CB8AC3E}">
        <p14:creationId xmlns:p14="http://schemas.microsoft.com/office/powerpoint/2010/main" val="461032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342900" y="1143002"/>
            <a:ext cx="8105775"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342899" y="418338"/>
            <a:ext cx="8106157" cy="230833"/>
          </a:xfrm>
        </p:spPr>
        <p:txBody>
          <a:bodyPr wrap="square" lIns="0" tIns="0" rIns="0" bIns="0" anchor="t" anchorCtr="0">
            <a:noAutofit/>
          </a:bodyPr>
          <a:lstStyle>
            <a:lvl1pPr>
              <a:lnSpc>
                <a:spcPct val="100000"/>
              </a:lnSpc>
              <a:defRPr sz="18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781813" y="4828762"/>
            <a:ext cx="898634" cy="142812"/>
          </a:xfrm>
          <a:prstGeom prst="rect">
            <a:avLst/>
          </a:prstGeom>
        </p:spPr>
        <p:txBody>
          <a:bodyPr vert="horz" wrap="none" lIns="0" tIns="0" rIns="0" bIns="0" rtlCol="0" anchor="b" anchorCtr="0"/>
          <a:lstStyle>
            <a:lvl1pPr algn="l">
              <a:defRPr sz="525">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342900" y="4828989"/>
            <a:ext cx="264073" cy="143060"/>
          </a:xfrm>
          <a:prstGeom prst="rect">
            <a:avLst/>
          </a:prstGeom>
        </p:spPr>
        <p:txBody>
          <a:bodyPr vert="horz" wrap="none" lIns="0" tIns="0" rIns="0" bIns="0" rtlCol="0" anchor="b" anchorCtr="0"/>
          <a:lstStyle>
            <a:lvl1pPr algn="l">
              <a:defRPr sz="525">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861814" y="4764359"/>
            <a:ext cx="1021581" cy="306474"/>
          </a:xfrm>
          <a:prstGeom prst="rect">
            <a:avLst/>
          </a:prstGeom>
        </p:spPr>
      </p:pic>
    </p:spTree>
    <p:extLst>
      <p:ext uri="{BB962C8B-B14F-4D97-AF65-F5344CB8AC3E}">
        <p14:creationId xmlns:p14="http://schemas.microsoft.com/office/powerpoint/2010/main" val="1571383245"/>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6D426038-8D99-4F59-98A6-E5B71089003C}" type="datetime1">
              <a:rPr lang="en-US" smtClean="0"/>
              <a:t>8/4/2025</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2019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
        <p:nvSpPr>
          <p:cNvPr id="5" name="TextBox 4">
            <a:extLst>
              <a:ext uri="{FF2B5EF4-FFF2-40B4-BE49-F238E27FC236}">
                <a16:creationId xmlns:a16="http://schemas.microsoft.com/office/drawing/2014/main" id="{BC21E4D9-0785-476E-4623-9BD257AED6D5}"/>
              </a:ext>
            </a:extLst>
          </p:cNvPr>
          <p:cNvSpPr txBox="1"/>
          <p:nvPr userDrawn="1">
            <p:extLst>
              <p:ext uri="{1162E1C5-73C7-4A58-AE30-91384D911F3F}">
                <p184:classification xmlns:p184="http://schemas.microsoft.com/office/powerpoint/2018/4/main" val="ftr"/>
              </p:ext>
            </p:extLst>
          </p:nvPr>
        </p:nvSpPr>
        <p:spPr>
          <a:xfrm>
            <a:off x="4098925" y="4927600"/>
            <a:ext cx="981075" cy="152400"/>
          </a:xfrm>
          <a:prstGeom prst="rect">
            <a:avLst/>
          </a:prstGeom>
        </p:spPr>
        <p:txBody>
          <a:bodyPr horzOverflow="overflow" lIns="0" tIns="0" rIns="0" bIns="0">
            <a:spAutoFit/>
          </a:bodyPr>
          <a:lstStyle/>
          <a:p>
            <a:pPr algn="l"/>
            <a:r>
              <a:rPr lang="en-GB" sz="1000">
                <a:solidFill>
                  <a:srgbClr val="000000"/>
                </a:solidFill>
                <a:latin typeface="Mylius Modern" panose="020B0504020202020204" pitchFamily="34" charset="0"/>
              </a:rPr>
              <a:t>CONFIDENTIAL</a:t>
            </a:r>
          </a:p>
        </p:txBody>
      </p:sp>
    </p:spTree>
    <p:extLst>
      <p:ext uri="{BB962C8B-B14F-4D97-AF65-F5344CB8AC3E}">
        <p14:creationId xmlns:p14="http://schemas.microsoft.com/office/powerpoint/2010/main" val="1422930743"/>
      </p:ext>
    </p:extLst>
  </p:cSld>
  <p:clrMap bg1="lt1" tx1="dk1" bg2="lt2" tx2="dk2" accent1="accent1" accent2="accent2" accent3="accent3" accent4="accent4" accent5="accent5" accent6="accent6" hlink="hlink" folHlink="folHlink"/>
  <p:sldLayoutIdLst>
    <p:sldLayoutId id="2147483812" r:id="rId1"/>
    <p:sldLayoutId id="2147483810" r:id="rId2"/>
    <p:sldLayoutId id="2147483700" r:id="rId3"/>
    <p:sldLayoutId id="2147483663" r:id="rId4"/>
    <p:sldLayoutId id="2147483683" r:id="rId5"/>
    <p:sldLayoutId id="2147483672" r:id="rId6"/>
    <p:sldLayoutId id="2147483814" r:id="rId7"/>
    <p:sldLayoutId id="2147483815" r:id="rId8"/>
    <p:sldLayoutId id="2147483816" r:id="rId9"/>
  </p:sldLayoutIdLst>
  <p:hf hdr="0" ft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5EC59C0-9CBA-8F4F-A32F-8F05A2B79F1B}"/>
              </a:ext>
            </a:extLst>
          </p:cNvPr>
          <p:cNvSpPr>
            <a:spLocks noGrp="1"/>
          </p:cNvSpPr>
          <p:nvPr>
            <p:ph type="ctrTitle"/>
          </p:nvPr>
        </p:nvSpPr>
        <p:spPr>
          <a:xfrm>
            <a:off x="424302" y="1571946"/>
            <a:ext cx="4020107" cy="1371352"/>
          </a:xfrm>
        </p:spPr>
        <p:txBody>
          <a:bodyPr/>
          <a:lstStyle/>
          <a:p>
            <a:r>
              <a:rPr lang="en-US" sz="2800" dirty="0">
                <a:latin typeface="Calibri"/>
                <a:ea typeface="Verdana"/>
              </a:rPr>
              <a:t>Jetstream Devs Proposal : Streamline </a:t>
            </a:r>
            <a:r>
              <a:rPr lang="en-GB" sz="2800" dirty="0">
                <a:latin typeface="Calibri"/>
                <a:ea typeface="Verdana"/>
              </a:rPr>
              <a:t>Documents to improve operations</a:t>
            </a:r>
            <a:endParaRPr lang="en-US" sz="2800" dirty="0">
              <a:latin typeface="Calibri"/>
              <a:ea typeface="Verdana"/>
            </a:endParaRPr>
          </a:p>
        </p:txBody>
      </p:sp>
      <p:sp>
        <p:nvSpPr>
          <p:cNvPr id="4" name="Footer Placeholder 3">
            <a:extLst>
              <a:ext uri="{FF2B5EF4-FFF2-40B4-BE49-F238E27FC236}">
                <a16:creationId xmlns:a16="http://schemas.microsoft.com/office/drawing/2014/main" id="{B7D25B54-6779-CD4A-A56B-DDD9A9221720}"/>
              </a:ext>
            </a:extLst>
          </p:cNvPr>
          <p:cNvSpPr>
            <a:spLocks noGrp="1"/>
          </p:cNvSpPr>
          <p:nvPr>
            <p:ph type="ftr" sz="quarter" idx="11"/>
          </p:nvPr>
        </p:nvSpPr>
        <p:spPr/>
        <p:txBody>
          <a:bodyPr/>
          <a:lstStyle/>
          <a:p>
            <a:r>
              <a:rPr lang="en-US" dirty="0"/>
              <a:t>© 2025 Cognizant</a:t>
            </a:r>
          </a:p>
        </p:txBody>
      </p:sp>
      <p:sp>
        <p:nvSpPr>
          <p:cNvPr id="13" name="Text Placeholder 12">
            <a:extLst>
              <a:ext uri="{FF2B5EF4-FFF2-40B4-BE49-F238E27FC236}">
                <a16:creationId xmlns:a16="http://schemas.microsoft.com/office/drawing/2014/main" id="{857CFC46-4918-294E-BE34-E346CD875261}"/>
              </a:ext>
            </a:extLst>
          </p:cNvPr>
          <p:cNvSpPr>
            <a:spLocks noGrp="1"/>
          </p:cNvSpPr>
          <p:nvPr>
            <p:ph type="body" idx="12"/>
          </p:nvPr>
        </p:nvSpPr>
        <p:spPr/>
        <p:txBody>
          <a:bodyPr/>
          <a:lstStyle/>
          <a:p>
            <a:r>
              <a:rPr lang="en-US" dirty="0"/>
              <a:t>04 Aug 2025</a:t>
            </a:r>
          </a:p>
        </p:txBody>
      </p:sp>
    </p:spTree>
    <p:extLst>
      <p:ext uri="{BB962C8B-B14F-4D97-AF65-F5344CB8AC3E}">
        <p14:creationId xmlns:p14="http://schemas.microsoft.com/office/powerpoint/2010/main" val="2499616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EEF4FF99-AA3B-6B44-A01D-A956175BA2BB}"/>
              </a:ext>
            </a:extLst>
          </p:cNvPr>
          <p:cNvSpPr>
            <a:spLocks noGrp="1"/>
          </p:cNvSpPr>
          <p:nvPr>
            <p:ph sz="quarter" idx="21"/>
          </p:nvPr>
        </p:nvSpPr>
        <p:spPr>
          <a:xfrm>
            <a:off x="280191" y="550206"/>
            <a:ext cx="8583617" cy="4105963"/>
          </a:xfrm>
        </p:spPr>
        <p:txBody>
          <a:bodyPr vert="horz" wrap="square" lIns="0" tIns="0" rIns="0" bIns="0" rtlCol="0" anchor="t">
            <a:noAutofit/>
          </a:bodyPr>
          <a:lstStyle/>
          <a:p>
            <a:r>
              <a:rPr lang="en-GB" sz="1100" b="1" dirty="0">
                <a:latin typeface="Calibri" panose="020F0502020204030204" pitchFamily="34" charset="0"/>
                <a:cs typeface="Calibri" panose="020F0502020204030204" pitchFamily="34" charset="0"/>
              </a:rPr>
              <a:t>Objective:</a:t>
            </a:r>
            <a:br>
              <a:rPr lang="en-GB" sz="1100" dirty="0">
                <a:latin typeface="Calibri" panose="020F0502020204030204" pitchFamily="34" charset="0"/>
                <a:cs typeface="Calibri" panose="020F0502020204030204" pitchFamily="34" charset="0"/>
              </a:rPr>
            </a:br>
            <a:r>
              <a:rPr lang="en-GB" sz="1100" dirty="0">
                <a:latin typeface="Calibri" panose="020F0502020204030204" pitchFamily="34" charset="0"/>
                <a:cs typeface="Calibri" panose="020F0502020204030204" pitchFamily="34" charset="0"/>
              </a:rPr>
              <a:t>To streamline operational efficiency by consolidating fragmented domain-level documentations into a centralized, intelligent HTML-based system.</a:t>
            </a:r>
          </a:p>
          <a:p>
            <a:r>
              <a:rPr lang="en-GB" sz="1100" b="1" dirty="0">
                <a:latin typeface="Calibri" panose="020F0502020204030204" pitchFamily="34" charset="0"/>
                <a:cs typeface="Calibri" panose="020F0502020204030204" pitchFamily="34" charset="0"/>
              </a:rPr>
              <a:t>Description:</a:t>
            </a:r>
            <a:br>
              <a:rPr lang="en-GB" sz="1100" dirty="0">
                <a:latin typeface="Calibri" panose="020F0502020204030204" pitchFamily="34" charset="0"/>
                <a:cs typeface="Calibri" panose="020F0502020204030204" pitchFamily="34" charset="0"/>
              </a:rPr>
            </a:br>
            <a:r>
              <a:rPr lang="en-GB" sz="1100" dirty="0">
                <a:latin typeface="Calibri" panose="020F0502020204030204" pitchFamily="34" charset="0"/>
                <a:cs typeface="Calibri" panose="020F0502020204030204" pitchFamily="34" charset="0"/>
              </a:rPr>
              <a:t>Support/Delivery teams currently maintain siloed documents for Application Information, Root Cause Analysis (RCA), Known Error Databases (KEDB), troubleshooting procedures, and operational guidelines. This fragmentation leads to delays in issue resolution, inconsistent knowledge sharing, and increased support workload.</a:t>
            </a:r>
          </a:p>
          <a:p>
            <a:r>
              <a:rPr lang="en-GB" sz="1100" dirty="0">
                <a:latin typeface="Calibri" panose="020F0502020204030204" pitchFamily="34" charset="0"/>
                <a:cs typeface="Calibri" panose="020F0502020204030204" pitchFamily="34" charset="0"/>
              </a:rPr>
              <a:t>The proposed solution is to extract all the relevant information from all available documents and merge all relevant information into a single HTML-based platform with below benefits:</a:t>
            </a:r>
          </a:p>
          <a:p>
            <a:r>
              <a:rPr lang="en-GB" sz="1100" b="1" dirty="0">
                <a:latin typeface="Calibri" panose="020F0502020204030204" pitchFamily="34" charset="0"/>
                <a:cs typeface="Calibri" panose="020F0502020204030204" pitchFamily="34" charset="0"/>
              </a:rPr>
              <a:t>Key Benefits:</a:t>
            </a:r>
          </a:p>
          <a:p>
            <a:pPr marL="171450" indent="-171450">
              <a:buFont typeface="Wingdings" panose="05000000000000000000" pitchFamily="2" charset="2"/>
              <a:buChar char="q"/>
            </a:pPr>
            <a:r>
              <a:rPr lang="en-GB" sz="1100" dirty="0">
                <a:latin typeface="Calibri" panose="020F0502020204030204" pitchFamily="34" charset="0"/>
                <a:cs typeface="Calibri" panose="020F0502020204030204" pitchFamily="34" charset="0"/>
              </a:rPr>
              <a:t>Unified Format: A merged document ensures consistency in formatting, terminology, and structure, which helps teams collaborate more effectively.</a:t>
            </a:r>
          </a:p>
          <a:p>
            <a:pPr marL="171450" indent="-171450">
              <a:buFont typeface="Wingdings" panose="05000000000000000000" pitchFamily="2" charset="2"/>
              <a:buChar char="q"/>
            </a:pPr>
            <a:r>
              <a:rPr lang="en-GB" sz="1100" dirty="0">
                <a:latin typeface="Calibri" panose="020F0502020204030204" pitchFamily="34" charset="0"/>
                <a:cs typeface="Calibri" panose="020F0502020204030204" pitchFamily="34" charset="0"/>
              </a:rPr>
              <a:t>Centralized Information: Merging documents creates a single source of truth, making it easier for teams to find relevant information quickly.</a:t>
            </a:r>
          </a:p>
          <a:p>
            <a:pPr marL="171450" indent="-171450">
              <a:buFont typeface="Wingdings" panose="05000000000000000000" pitchFamily="2" charset="2"/>
              <a:buChar char="q"/>
            </a:pPr>
            <a:r>
              <a:rPr lang="en-GB" sz="1100" dirty="0">
                <a:latin typeface="Calibri" panose="020F0502020204030204" pitchFamily="34" charset="0"/>
                <a:cs typeface="Calibri" panose="020F0502020204030204" pitchFamily="34" charset="0"/>
              </a:rPr>
              <a:t>Reduced Duplication: Eliminates redundant content across multiple documents, streamlining updates and maintenance.</a:t>
            </a:r>
          </a:p>
          <a:p>
            <a:pPr marL="171450" indent="-171450">
              <a:buFont typeface="Wingdings" panose="05000000000000000000" pitchFamily="2" charset="2"/>
              <a:buChar char="q"/>
            </a:pPr>
            <a:r>
              <a:rPr lang="en-GB" sz="1100" dirty="0">
                <a:latin typeface="Calibri" panose="020F0502020204030204" pitchFamily="34" charset="0"/>
                <a:cs typeface="Calibri" panose="020F0502020204030204" pitchFamily="34" charset="0"/>
              </a:rPr>
              <a:t>Comprehensive Support &amp; Quicker Issue Resolution : A single document can cover a wider range of scenarios, reducing the need for follow-up queries.</a:t>
            </a:r>
          </a:p>
          <a:p>
            <a:pPr marL="171450" indent="-171450">
              <a:buFont typeface="Wingdings" panose="05000000000000000000" pitchFamily="2" charset="2"/>
              <a:buChar char="q"/>
            </a:pPr>
            <a:r>
              <a:rPr lang="en-GB" sz="1100" dirty="0">
                <a:latin typeface="Calibri" panose="020F0502020204030204" pitchFamily="34" charset="0"/>
                <a:cs typeface="Calibri" panose="020F0502020204030204" pitchFamily="34" charset="0"/>
              </a:rPr>
              <a:t>Scalability: As services or products evolve, a merged document can be expanded more easily than multiple fragmented ones.</a:t>
            </a:r>
          </a:p>
          <a:p>
            <a:pPr marL="171450" indent="-171450">
              <a:buFont typeface="Wingdings" panose="05000000000000000000" pitchFamily="2" charset="2"/>
              <a:buChar char="q"/>
            </a:pPr>
            <a:r>
              <a:rPr lang="en-GB" sz="1100" dirty="0">
                <a:latin typeface="Calibri" panose="020F0502020204030204" pitchFamily="34" charset="0"/>
                <a:cs typeface="Calibri" panose="020F0502020204030204" pitchFamily="34" charset="0"/>
              </a:rPr>
              <a:t>Eliminate duplicate/conflicting documents</a:t>
            </a:r>
          </a:p>
          <a:p>
            <a:r>
              <a:rPr lang="en-GB" sz="1100" b="1" dirty="0">
                <a:latin typeface="Calibri" panose="020F0502020204030204" pitchFamily="34" charset="0"/>
                <a:cs typeface="Calibri" panose="020F0502020204030204" pitchFamily="34" charset="0"/>
              </a:rPr>
              <a:t>Future Potential: </a:t>
            </a:r>
            <a:r>
              <a:rPr lang="en-GB" sz="1100" dirty="0">
                <a:latin typeface="Calibri" panose="020F0502020204030204" pitchFamily="34" charset="0"/>
                <a:cs typeface="Calibri" panose="020F0502020204030204" pitchFamily="34" charset="0"/>
              </a:rPr>
              <a:t>The demand for intelligent knowledge management systems is growing rapidly across industries. With increasing complexity in IT infrastructure, support operations, and DevOps environments, organizations are seeking ways to reduce downtime, accelerate issue resolution, and improve cross-functional collaboration.</a:t>
            </a:r>
          </a:p>
          <a:p>
            <a:endParaRPr lang="en-GB" sz="1100" dirty="0">
              <a:latin typeface="Calibri" panose="020F0502020204030204" pitchFamily="34" charset="0"/>
              <a:cs typeface="Calibri" panose="020F0502020204030204" pitchFamily="34" charset="0"/>
            </a:endParaRPr>
          </a:p>
          <a:p>
            <a:endParaRPr lang="en-GB" sz="1100" dirty="0">
              <a:latin typeface="Calibri" panose="020F0502020204030204" pitchFamily="34" charset="0"/>
              <a:cs typeface="Calibri" panose="020F0502020204030204" pitchFamily="34" charset="0"/>
            </a:endParaRPr>
          </a:p>
          <a:p>
            <a:pPr marL="164465" lvl="1" indent="0" algn="just">
              <a:spcBef>
                <a:spcPts val="450"/>
              </a:spcBef>
              <a:buNone/>
            </a:pPr>
            <a:endParaRPr lang="en-GB" sz="1200" dirty="0">
              <a:solidFill>
                <a:srgbClr val="000000"/>
              </a:solidFill>
              <a:latin typeface="Calibri" panose="020F0502020204030204" pitchFamily="34" charset="0"/>
              <a:cs typeface="Calibri" panose="020F0502020204030204" pitchFamily="34" charset="0"/>
            </a:endParaRPr>
          </a:p>
        </p:txBody>
      </p:sp>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a:xfrm>
            <a:off x="342900" y="184773"/>
            <a:ext cx="8499022" cy="365433"/>
          </a:xfrm>
        </p:spPr>
        <p:txBody>
          <a:bodyPr/>
          <a:lstStyle/>
          <a:p>
            <a:r>
              <a:rPr lang="en-US" dirty="0"/>
              <a:t>Background for Proposed Project</a:t>
            </a:r>
            <a:br>
              <a:rPr lang="en-GB" dirty="0"/>
            </a:br>
            <a:endParaRPr lang="en-US" dirty="0"/>
          </a:p>
        </p:txBody>
      </p:sp>
      <p:sp>
        <p:nvSpPr>
          <p:cNvPr id="4" name="Footer Placeholder 3">
            <a:extLst>
              <a:ext uri="{FF2B5EF4-FFF2-40B4-BE49-F238E27FC236}">
                <a16:creationId xmlns:a16="http://schemas.microsoft.com/office/drawing/2014/main" id="{712BF71A-AD4E-0945-BEE3-696103A22940}"/>
              </a:ext>
            </a:extLst>
          </p:cNvPr>
          <p:cNvSpPr>
            <a:spLocks noGrp="1"/>
          </p:cNvSpPr>
          <p:nvPr>
            <p:ph type="ftr" sz="quarter" idx="3"/>
          </p:nvPr>
        </p:nvSpPr>
        <p:spPr/>
        <p:txBody>
          <a:bodyPr/>
          <a:lstStyle/>
          <a:p>
            <a:r>
              <a:rPr lang="en-US" dirty="0"/>
              <a:t>© 2025 Cognizant</a:t>
            </a:r>
          </a:p>
        </p:txBody>
      </p:sp>
      <p:sp>
        <p:nvSpPr>
          <p:cNvPr id="5" name="Slide Number Placeholder 4">
            <a:extLst>
              <a:ext uri="{FF2B5EF4-FFF2-40B4-BE49-F238E27FC236}">
                <a16:creationId xmlns:a16="http://schemas.microsoft.com/office/drawing/2014/main" id="{5E336F0A-6875-7C40-903F-A5B000ECDE57}"/>
              </a:ext>
            </a:extLst>
          </p:cNvPr>
          <p:cNvSpPr>
            <a:spLocks noGrp="1"/>
          </p:cNvSpPr>
          <p:nvPr>
            <p:ph type="sldNum" sz="quarter" idx="4"/>
          </p:nvPr>
        </p:nvSpPr>
        <p:spPr/>
        <p:txBody>
          <a:bodyPr/>
          <a:lstStyle/>
          <a:p>
            <a:fld id="{C53E075B-3175-45CF-B3C7-FEDF3F5961E3}" type="slidenum">
              <a:rPr lang="en-US" smtClean="0"/>
              <a:pPr/>
              <a:t>2</a:t>
            </a:fld>
            <a:endParaRPr lang="en-US" dirty="0"/>
          </a:p>
        </p:txBody>
      </p:sp>
    </p:spTree>
    <p:extLst>
      <p:ext uri="{BB962C8B-B14F-4D97-AF65-F5344CB8AC3E}">
        <p14:creationId xmlns:p14="http://schemas.microsoft.com/office/powerpoint/2010/main" val="3935095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4A54F-73C4-C3A4-930A-0A1A9EBA6AA4}"/>
            </a:ext>
          </a:extLst>
        </p:cNvPr>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AA218A60-0C69-D97C-B4D0-411A4E80A9BB}"/>
              </a:ext>
            </a:extLst>
          </p:cNvPr>
          <p:cNvSpPr>
            <a:spLocks noGrp="1"/>
          </p:cNvSpPr>
          <p:nvPr>
            <p:ph sz="quarter" idx="21"/>
          </p:nvPr>
        </p:nvSpPr>
        <p:spPr>
          <a:xfrm>
            <a:off x="302078" y="615854"/>
            <a:ext cx="8539844" cy="3911791"/>
          </a:xfrm>
        </p:spPr>
        <p:txBody>
          <a:bodyPr vert="horz" wrap="square" lIns="0" tIns="0" rIns="0" bIns="0" rtlCol="0" anchor="t">
            <a:noAutofit/>
          </a:bodyPr>
          <a:lstStyle/>
          <a:p>
            <a:pPr marL="164465" lvl="1" indent="0" algn="just">
              <a:spcBef>
                <a:spcPts val="450"/>
              </a:spcBef>
              <a:buNone/>
            </a:pPr>
            <a:endParaRPr lang="en-GB" sz="1400" dirty="0">
              <a:solidFill>
                <a:srgbClr val="000000"/>
              </a:solidFill>
              <a:latin typeface="Calibri"/>
              <a:cs typeface="Calibri"/>
            </a:endParaRPr>
          </a:p>
          <a:p>
            <a:pPr marL="450215" lvl="1" indent="-285750" algn="just">
              <a:spcBef>
                <a:spcPts val="450"/>
              </a:spcBef>
              <a:buFont typeface="Wingdings"/>
              <a:buChar char="ü"/>
            </a:pPr>
            <a:endParaRPr lang="en-GB" sz="1400" dirty="0">
              <a:solidFill>
                <a:srgbClr val="000000"/>
              </a:solidFill>
              <a:latin typeface="Calibri"/>
              <a:cs typeface="Calibri"/>
            </a:endParaRPr>
          </a:p>
          <a:p>
            <a:pPr marL="164465" lvl="1" indent="0" algn="just">
              <a:spcBef>
                <a:spcPts val="450"/>
              </a:spcBef>
              <a:buNone/>
            </a:pPr>
            <a:endParaRPr lang="en-GB" sz="1400" dirty="0">
              <a:solidFill>
                <a:srgbClr val="000000"/>
              </a:solidFill>
              <a:latin typeface="Calibri"/>
              <a:cs typeface="Calibri"/>
            </a:endParaRPr>
          </a:p>
          <a:p>
            <a:pPr marL="164465" lvl="1" indent="0" algn="just">
              <a:spcBef>
                <a:spcPts val="450"/>
              </a:spcBef>
              <a:buNone/>
            </a:pPr>
            <a:endParaRPr lang="en-GB" sz="1400" dirty="0">
              <a:solidFill>
                <a:srgbClr val="000000"/>
              </a:solidFill>
              <a:latin typeface="Calibri"/>
              <a:cs typeface="Calibri"/>
            </a:endParaRPr>
          </a:p>
          <a:p>
            <a:pPr marL="450215" lvl="1" indent="-285750" algn="just">
              <a:spcBef>
                <a:spcPts val="450"/>
              </a:spcBef>
              <a:buFont typeface="Wingdings" panose="05000000000000000000" pitchFamily="2" charset="2"/>
              <a:buChar char="q"/>
            </a:pPr>
            <a:endParaRPr lang="en-GB" sz="1400" dirty="0">
              <a:solidFill>
                <a:srgbClr val="000000"/>
              </a:solidFill>
              <a:latin typeface="Calibri"/>
              <a:cs typeface="Calibri"/>
            </a:endParaRPr>
          </a:p>
        </p:txBody>
      </p:sp>
      <p:sp>
        <p:nvSpPr>
          <p:cNvPr id="13" name="Title 12">
            <a:extLst>
              <a:ext uri="{FF2B5EF4-FFF2-40B4-BE49-F238E27FC236}">
                <a16:creationId xmlns:a16="http://schemas.microsoft.com/office/drawing/2014/main" id="{17F3B975-A342-0B3E-2A1C-70A2353ED169}"/>
              </a:ext>
            </a:extLst>
          </p:cNvPr>
          <p:cNvSpPr>
            <a:spLocks noGrp="1"/>
          </p:cNvSpPr>
          <p:nvPr>
            <p:ph type="title"/>
          </p:nvPr>
        </p:nvSpPr>
        <p:spPr>
          <a:xfrm>
            <a:off x="342900" y="184773"/>
            <a:ext cx="8499022" cy="365433"/>
          </a:xfrm>
        </p:spPr>
        <p:txBody>
          <a:bodyPr/>
          <a:lstStyle/>
          <a:p>
            <a:r>
              <a:rPr lang="en-GB" dirty="0"/>
              <a:t>Logical Workflow</a:t>
            </a:r>
            <a:endParaRPr lang="en-US" dirty="0"/>
          </a:p>
        </p:txBody>
      </p:sp>
      <p:sp>
        <p:nvSpPr>
          <p:cNvPr id="4" name="Footer Placeholder 3">
            <a:extLst>
              <a:ext uri="{FF2B5EF4-FFF2-40B4-BE49-F238E27FC236}">
                <a16:creationId xmlns:a16="http://schemas.microsoft.com/office/drawing/2014/main" id="{747AB5E1-8960-F5BB-C0A9-218906535BF6}"/>
              </a:ext>
            </a:extLst>
          </p:cNvPr>
          <p:cNvSpPr>
            <a:spLocks noGrp="1"/>
          </p:cNvSpPr>
          <p:nvPr>
            <p:ph type="ftr" sz="quarter" idx="3"/>
          </p:nvPr>
        </p:nvSpPr>
        <p:spPr/>
        <p:txBody>
          <a:bodyPr/>
          <a:lstStyle/>
          <a:p>
            <a:r>
              <a:rPr lang="en-US" dirty="0"/>
              <a:t>© 2025 Cognizant</a:t>
            </a:r>
          </a:p>
        </p:txBody>
      </p:sp>
      <p:sp>
        <p:nvSpPr>
          <p:cNvPr id="5" name="Slide Number Placeholder 4">
            <a:extLst>
              <a:ext uri="{FF2B5EF4-FFF2-40B4-BE49-F238E27FC236}">
                <a16:creationId xmlns:a16="http://schemas.microsoft.com/office/drawing/2014/main" id="{06E6CD77-3BFD-D15D-0549-BEE26086BDE8}"/>
              </a:ext>
            </a:extLst>
          </p:cNvPr>
          <p:cNvSpPr>
            <a:spLocks noGrp="1"/>
          </p:cNvSpPr>
          <p:nvPr>
            <p:ph type="sldNum" sz="quarter" idx="4"/>
          </p:nvPr>
        </p:nvSpPr>
        <p:spPr/>
        <p:txBody>
          <a:bodyPr/>
          <a:lstStyle/>
          <a:p>
            <a:fld id="{C53E075B-3175-45CF-B3C7-FEDF3F5961E3}" type="slidenum">
              <a:rPr lang="en-US" smtClean="0"/>
              <a:pPr/>
              <a:t>3</a:t>
            </a:fld>
            <a:endParaRPr lang="en-US" dirty="0"/>
          </a:p>
        </p:txBody>
      </p:sp>
      <p:grpSp>
        <p:nvGrpSpPr>
          <p:cNvPr id="15" name="Group 14">
            <a:extLst>
              <a:ext uri="{FF2B5EF4-FFF2-40B4-BE49-F238E27FC236}">
                <a16:creationId xmlns:a16="http://schemas.microsoft.com/office/drawing/2014/main" id="{FE1E6217-0E68-B868-349E-8A486610F7DB}"/>
              </a:ext>
            </a:extLst>
          </p:cNvPr>
          <p:cNvGrpSpPr/>
          <p:nvPr/>
        </p:nvGrpSpPr>
        <p:grpSpPr>
          <a:xfrm>
            <a:off x="2156903" y="2118456"/>
            <a:ext cx="5289764" cy="1070864"/>
            <a:chOff x="1748556" y="2062197"/>
            <a:chExt cx="5289764" cy="703834"/>
          </a:xfrm>
        </p:grpSpPr>
        <p:sp>
          <p:nvSpPr>
            <p:cNvPr id="2" name="Rectangle 1">
              <a:extLst>
                <a:ext uri="{FF2B5EF4-FFF2-40B4-BE49-F238E27FC236}">
                  <a16:creationId xmlns:a16="http://schemas.microsoft.com/office/drawing/2014/main" id="{2D0F1D52-5F4F-34F6-FE7F-A121A732FD42}"/>
                </a:ext>
              </a:extLst>
            </p:cNvPr>
            <p:cNvSpPr/>
            <p:nvPr/>
          </p:nvSpPr>
          <p:spPr>
            <a:xfrm>
              <a:off x="1748556" y="2062197"/>
              <a:ext cx="1375090" cy="703833"/>
            </a:xfrm>
            <a:prstGeom prst="rect">
              <a:avLst/>
            </a:prstGeom>
            <a:solidFill>
              <a:schemeClr val="tx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accent6">
                      <a:lumMod val="75000"/>
                    </a:schemeClr>
                  </a:solidFill>
                </a:rPr>
                <a:t>Parse into readable format</a:t>
              </a:r>
            </a:p>
          </p:txBody>
        </p:sp>
        <p:sp>
          <p:nvSpPr>
            <p:cNvPr id="7" name="Rectangle 6">
              <a:extLst>
                <a:ext uri="{FF2B5EF4-FFF2-40B4-BE49-F238E27FC236}">
                  <a16:creationId xmlns:a16="http://schemas.microsoft.com/office/drawing/2014/main" id="{18C3A54E-9D44-F632-E8D6-50D63881B943}"/>
                </a:ext>
              </a:extLst>
            </p:cNvPr>
            <p:cNvSpPr/>
            <p:nvPr/>
          </p:nvSpPr>
          <p:spPr>
            <a:xfrm>
              <a:off x="3705893" y="2062198"/>
              <a:ext cx="1375090" cy="703833"/>
            </a:xfrm>
            <a:prstGeom prst="rect">
              <a:avLst/>
            </a:prstGeom>
            <a:solidFill>
              <a:schemeClr val="tx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accent6">
                      <a:lumMod val="75000"/>
                    </a:schemeClr>
                  </a:solidFill>
                </a:rPr>
                <a:t>AI processing : Extract Relevant information</a:t>
              </a:r>
              <a:endParaRPr lang="en-GB" sz="1100" dirty="0"/>
            </a:p>
          </p:txBody>
        </p:sp>
        <p:sp>
          <p:nvSpPr>
            <p:cNvPr id="8" name="Rectangle 7">
              <a:extLst>
                <a:ext uri="{FF2B5EF4-FFF2-40B4-BE49-F238E27FC236}">
                  <a16:creationId xmlns:a16="http://schemas.microsoft.com/office/drawing/2014/main" id="{AC4B11A9-9D1B-1761-3952-8B9D9B23C1DF}"/>
                </a:ext>
              </a:extLst>
            </p:cNvPr>
            <p:cNvSpPr/>
            <p:nvPr/>
          </p:nvSpPr>
          <p:spPr>
            <a:xfrm>
              <a:off x="5663230" y="2062198"/>
              <a:ext cx="1375090" cy="703833"/>
            </a:xfrm>
            <a:prstGeom prst="rect">
              <a:avLst/>
            </a:prstGeom>
            <a:solidFill>
              <a:schemeClr val="tx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accent6">
                      <a:lumMod val="75000"/>
                    </a:schemeClr>
                  </a:solidFill>
                </a:rPr>
                <a:t>Extract into HTML Format</a:t>
              </a:r>
            </a:p>
          </p:txBody>
        </p:sp>
        <p:cxnSp>
          <p:nvCxnSpPr>
            <p:cNvPr id="10" name="Straight Arrow Connector 9">
              <a:extLst>
                <a:ext uri="{FF2B5EF4-FFF2-40B4-BE49-F238E27FC236}">
                  <a16:creationId xmlns:a16="http://schemas.microsoft.com/office/drawing/2014/main" id="{062B1271-FC0F-FDF2-8822-3A1F7B5D960C}"/>
                </a:ext>
              </a:extLst>
            </p:cNvPr>
            <p:cNvCxnSpPr>
              <a:stCxn id="2" idx="3"/>
              <a:endCxn id="7" idx="1"/>
            </p:cNvCxnSpPr>
            <p:nvPr/>
          </p:nvCxnSpPr>
          <p:spPr>
            <a:xfrm>
              <a:off x="3123646" y="2414115"/>
              <a:ext cx="582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30342F-BB3C-A731-6C09-2DA406E19A14}"/>
                </a:ext>
              </a:extLst>
            </p:cNvPr>
            <p:cNvCxnSpPr/>
            <p:nvPr/>
          </p:nvCxnSpPr>
          <p:spPr>
            <a:xfrm>
              <a:off x="5080983" y="2414114"/>
              <a:ext cx="582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C51D5856-2C71-280C-33CA-2C72E8228F33}"/>
              </a:ext>
            </a:extLst>
          </p:cNvPr>
          <p:cNvSpPr/>
          <p:nvPr/>
        </p:nvSpPr>
        <p:spPr>
          <a:xfrm>
            <a:off x="781813" y="910472"/>
            <a:ext cx="1375090" cy="1070862"/>
          </a:xfrm>
          <a:prstGeom prst="rect">
            <a:avLst/>
          </a:prstGeom>
          <a:solidFill>
            <a:schemeClr val="tx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accent6">
                    <a:lumMod val="75000"/>
                  </a:schemeClr>
                </a:solidFill>
              </a:rPr>
              <a:t>Document Uploader</a:t>
            </a:r>
          </a:p>
        </p:txBody>
      </p:sp>
      <p:cxnSp>
        <p:nvCxnSpPr>
          <p:cNvPr id="20" name="Connector: Elbow 19">
            <a:extLst>
              <a:ext uri="{FF2B5EF4-FFF2-40B4-BE49-F238E27FC236}">
                <a16:creationId xmlns:a16="http://schemas.microsoft.com/office/drawing/2014/main" id="{8418052D-E2EC-08BC-7745-1D062941437B}"/>
              </a:ext>
            </a:extLst>
          </p:cNvPr>
          <p:cNvCxnSpPr>
            <a:cxnSpLocks/>
            <a:stCxn id="17" idx="3"/>
            <a:endCxn id="2" idx="0"/>
          </p:cNvCxnSpPr>
          <p:nvPr/>
        </p:nvCxnSpPr>
        <p:spPr>
          <a:xfrm>
            <a:off x="2156903" y="1445903"/>
            <a:ext cx="687545" cy="6725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B0B43F3-F060-33CC-20BC-B9C259CF337B}"/>
              </a:ext>
            </a:extLst>
          </p:cNvPr>
          <p:cNvCxnSpPr>
            <a:cxnSpLocks/>
            <a:stCxn id="8" idx="3"/>
          </p:cNvCxnSpPr>
          <p:nvPr/>
        </p:nvCxnSpPr>
        <p:spPr>
          <a:xfrm>
            <a:off x="7446667" y="2653889"/>
            <a:ext cx="792771" cy="6700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D9EC38AB-A244-9000-ECE8-63C20B1B26D1}"/>
              </a:ext>
            </a:extLst>
          </p:cNvPr>
          <p:cNvCxnSpPr>
            <a:cxnSpLocks/>
            <a:stCxn id="7" idx="2"/>
            <a:endCxn id="17" idx="2"/>
          </p:cNvCxnSpPr>
          <p:nvPr/>
        </p:nvCxnSpPr>
        <p:spPr>
          <a:xfrm rot="5400000" flipH="1">
            <a:off x="2531579" y="919114"/>
            <a:ext cx="1207986" cy="3332427"/>
          </a:xfrm>
          <a:prstGeom prst="bentConnector3">
            <a:avLst>
              <a:gd name="adj1" fmla="val -44584"/>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ylinder 28">
            <a:extLst>
              <a:ext uri="{FF2B5EF4-FFF2-40B4-BE49-F238E27FC236}">
                <a16:creationId xmlns:a16="http://schemas.microsoft.com/office/drawing/2014/main" id="{299BD9A0-9EC8-EB17-CCB5-3934E44E2E22}"/>
              </a:ext>
            </a:extLst>
          </p:cNvPr>
          <p:cNvSpPr/>
          <p:nvPr/>
        </p:nvSpPr>
        <p:spPr>
          <a:xfrm>
            <a:off x="7734004" y="3323957"/>
            <a:ext cx="1010867" cy="1070862"/>
          </a:xfrm>
          <a:prstGeom prst="can">
            <a:avLst/>
          </a:prstGeom>
          <a:solidFill>
            <a:schemeClr val="tx1">
              <a:lumMod val="20000"/>
              <a:lumOff val="80000"/>
            </a:schemeClr>
          </a:solid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100" dirty="0">
                <a:solidFill>
                  <a:schemeClr val="accent6">
                    <a:lumMod val="75000"/>
                  </a:schemeClr>
                </a:solidFill>
              </a:rPr>
              <a:t>Store Documents in HTML</a:t>
            </a:r>
          </a:p>
        </p:txBody>
      </p:sp>
      <p:sp>
        <p:nvSpPr>
          <p:cNvPr id="22" name="TextBox 21">
            <a:extLst>
              <a:ext uri="{FF2B5EF4-FFF2-40B4-BE49-F238E27FC236}">
                <a16:creationId xmlns:a16="http://schemas.microsoft.com/office/drawing/2014/main" id="{43F9B964-E410-3B83-AA71-F4D5CAF18E9F}"/>
              </a:ext>
            </a:extLst>
          </p:cNvPr>
          <p:cNvSpPr txBox="1"/>
          <p:nvPr/>
        </p:nvSpPr>
        <p:spPr>
          <a:xfrm>
            <a:off x="2509341" y="3840821"/>
            <a:ext cx="2292444" cy="169277"/>
          </a:xfrm>
          <a:prstGeom prst="rect">
            <a:avLst/>
          </a:prstGeom>
        </p:spPr>
        <p:txBody>
          <a:bodyPr wrap="square" lIns="0" tIns="0" rIns="0" bIns="0" rtlCol="0">
            <a:spAutoFit/>
          </a:bodyPr>
          <a:lstStyle/>
          <a:p>
            <a:pPr algn="l"/>
            <a:r>
              <a:rPr lang="en-GB" sz="1100" dirty="0">
                <a:solidFill>
                  <a:schemeClr val="tx2"/>
                </a:solidFill>
              </a:rPr>
              <a:t>Submit another document</a:t>
            </a:r>
          </a:p>
        </p:txBody>
      </p:sp>
    </p:spTree>
    <p:extLst>
      <p:ext uri="{BB962C8B-B14F-4D97-AF65-F5344CB8AC3E}">
        <p14:creationId xmlns:p14="http://schemas.microsoft.com/office/powerpoint/2010/main" val="728388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807EB-A75C-29D0-C754-BCA7FC55F019}"/>
            </a:ext>
          </a:extLst>
        </p:cNvPr>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9A52DA5-1FF0-7E70-83B0-C78686C6DC2D}"/>
              </a:ext>
            </a:extLst>
          </p:cNvPr>
          <p:cNvSpPr>
            <a:spLocks noGrp="1"/>
          </p:cNvSpPr>
          <p:nvPr>
            <p:ph sz="quarter" idx="21"/>
          </p:nvPr>
        </p:nvSpPr>
        <p:spPr>
          <a:xfrm>
            <a:off x="302078" y="615854"/>
            <a:ext cx="8539844" cy="3911791"/>
          </a:xfrm>
        </p:spPr>
        <p:txBody>
          <a:bodyPr vert="horz" wrap="square" lIns="0" tIns="0" rIns="0" bIns="0" rtlCol="0" anchor="t">
            <a:noAutofit/>
          </a:bodyPr>
          <a:lstStyle/>
          <a:p>
            <a:r>
              <a:rPr lang="en-GB" sz="1100" b="1" dirty="0">
                <a:latin typeface="Calibri" panose="020F0502020204030204" pitchFamily="34" charset="0"/>
                <a:cs typeface="Calibri" panose="020F0502020204030204" pitchFamily="34" charset="0"/>
              </a:rPr>
              <a:t>Phases of Implementation: </a:t>
            </a:r>
            <a:r>
              <a:rPr lang="en-GB" sz="1100" dirty="0">
                <a:latin typeface="Calibri" panose="020F0502020204030204" pitchFamily="34" charset="0"/>
                <a:cs typeface="Calibri" panose="020F0502020204030204" pitchFamily="34" charset="0"/>
              </a:rPr>
              <a:t>Implementation is straightforward and incremental:</a:t>
            </a:r>
          </a:p>
          <a:p>
            <a:r>
              <a:rPr lang="en-GB" sz="1100" dirty="0">
                <a:latin typeface="Calibri" panose="020F0502020204030204" pitchFamily="34" charset="0"/>
                <a:cs typeface="Calibri" panose="020F0502020204030204" pitchFamily="34" charset="0"/>
              </a:rPr>
              <a:t>Phase 1: Document Consolidation</a:t>
            </a:r>
          </a:p>
          <a:p>
            <a:pPr lvl="1"/>
            <a:r>
              <a:rPr lang="en-GB" sz="1100" dirty="0">
                <a:latin typeface="Calibri" panose="020F0502020204030204" pitchFamily="34" charset="0"/>
                <a:cs typeface="Calibri" panose="020F0502020204030204" pitchFamily="34" charset="0"/>
              </a:rPr>
              <a:t>Merge existing RCA, KEDB, and procedures into a standardized format.</a:t>
            </a:r>
          </a:p>
          <a:p>
            <a:pPr lvl="1"/>
            <a:r>
              <a:rPr lang="en-GB" sz="1100" dirty="0">
                <a:latin typeface="Calibri" panose="020F0502020204030204" pitchFamily="34" charset="0"/>
                <a:cs typeface="Calibri" panose="020F0502020204030204" pitchFamily="34" charset="0"/>
              </a:rPr>
              <a:t>Minimal disruption, leveraging current team expertise.</a:t>
            </a:r>
          </a:p>
          <a:p>
            <a:r>
              <a:rPr lang="en-GB" sz="1100" dirty="0">
                <a:latin typeface="Calibri" panose="020F0502020204030204" pitchFamily="34" charset="0"/>
                <a:cs typeface="Calibri" panose="020F0502020204030204" pitchFamily="34" charset="0"/>
              </a:rPr>
              <a:t>Phase 2: HTML-Based Portal Development</a:t>
            </a:r>
          </a:p>
          <a:p>
            <a:pPr lvl="1"/>
            <a:r>
              <a:rPr lang="en-GB" sz="1100" dirty="0">
                <a:latin typeface="Calibri" panose="020F0502020204030204" pitchFamily="34" charset="0"/>
                <a:cs typeface="Calibri" panose="020F0502020204030204" pitchFamily="34" charset="0"/>
              </a:rPr>
              <a:t>Use lightweight web technologies to create the portal interface.</a:t>
            </a:r>
          </a:p>
          <a:p>
            <a:pPr lvl="1"/>
            <a:r>
              <a:rPr lang="en-GB" sz="1100" dirty="0">
                <a:latin typeface="Calibri" panose="020F0502020204030204" pitchFamily="34" charset="0"/>
                <a:cs typeface="Calibri" panose="020F0502020204030204" pitchFamily="34" charset="0"/>
              </a:rPr>
              <a:t>Internal web development or DevOps teams can execute with low external dependency.</a:t>
            </a:r>
          </a:p>
          <a:p>
            <a:r>
              <a:rPr lang="en-GB" sz="1100" dirty="0">
                <a:latin typeface="Calibri" panose="020F0502020204030204" pitchFamily="34" charset="0"/>
                <a:cs typeface="Calibri" panose="020F0502020204030204" pitchFamily="34" charset="0"/>
              </a:rPr>
              <a:t>Phase 3: AI Feature Integration</a:t>
            </a:r>
          </a:p>
          <a:p>
            <a:pPr lvl="1"/>
            <a:r>
              <a:rPr lang="en-GB" sz="1100" dirty="0">
                <a:latin typeface="Calibri" panose="020F0502020204030204" pitchFamily="34" charset="0"/>
                <a:cs typeface="Calibri" panose="020F0502020204030204" pitchFamily="34" charset="0"/>
              </a:rPr>
              <a:t>Integrate contextual search, smart suggestions, and keyword tagging using readily available AI services (e.g., OpenAI, Amazon Kendra).</a:t>
            </a:r>
          </a:p>
          <a:p>
            <a:r>
              <a:rPr lang="en-GB" sz="1100" dirty="0">
                <a:latin typeface="Calibri" panose="020F0502020204030204" pitchFamily="34" charset="0"/>
                <a:cs typeface="Calibri" panose="020F0502020204030204" pitchFamily="34" charset="0"/>
              </a:rPr>
              <a:t>Phase 4: Rollout and Training</a:t>
            </a:r>
          </a:p>
          <a:p>
            <a:pPr lvl="1"/>
            <a:r>
              <a:rPr lang="en-GB" sz="1100" dirty="0">
                <a:latin typeface="Calibri" panose="020F0502020204030204" pitchFamily="34" charset="0"/>
                <a:cs typeface="Calibri" panose="020F0502020204030204" pitchFamily="34" charset="0"/>
              </a:rPr>
              <a:t>Gradual onboarding across teams.</a:t>
            </a:r>
          </a:p>
          <a:p>
            <a:r>
              <a:rPr lang="en-GB" sz="1100" b="1" dirty="0">
                <a:latin typeface="Calibri" panose="020F0502020204030204" pitchFamily="34" charset="0"/>
                <a:cs typeface="Calibri" panose="020F0502020204030204" pitchFamily="34" charset="0"/>
              </a:rPr>
              <a:t>Reusable Framework</a:t>
            </a:r>
            <a:r>
              <a:rPr lang="en-GB" sz="1100" dirty="0">
                <a:latin typeface="Calibri" panose="020F0502020204030204" pitchFamily="34" charset="0"/>
                <a:cs typeface="Calibri" panose="020F0502020204030204" pitchFamily="34" charset="0"/>
              </a:rPr>
              <a:t>: The platform is built with reusability which enabling:</a:t>
            </a:r>
          </a:p>
          <a:p>
            <a:pPr marL="171450" indent="-171450">
              <a:buFont typeface="Arial" panose="020B0604020202020204" pitchFamily="34" charset="0"/>
              <a:buChar char="•"/>
            </a:pPr>
            <a:r>
              <a:rPr lang="en-GB" sz="1100" dirty="0">
                <a:latin typeface="Calibri" panose="020F0502020204030204" pitchFamily="34" charset="0"/>
                <a:cs typeface="Calibri" panose="020F0502020204030204" pitchFamily="34" charset="0"/>
              </a:rPr>
              <a:t>Cross-project and cross-team deployment with minimal customization—only the underlying documents and branding may vary.</a:t>
            </a:r>
          </a:p>
          <a:p>
            <a:pPr marL="171450" indent="-171450">
              <a:buFont typeface="Arial" panose="020B0604020202020204" pitchFamily="34" charset="0"/>
              <a:buChar char="•"/>
            </a:pPr>
            <a:r>
              <a:rPr lang="en-GB" sz="1100" dirty="0">
                <a:latin typeface="Calibri" panose="020F0502020204030204" pitchFamily="34" charset="0"/>
                <a:cs typeface="Calibri" panose="020F0502020204030204" pitchFamily="34" charset="0"/>
              </a:rPr>
              <a:t>Reusable templates and components for consistent documentation structure and faster onboarding of new content areas.</a:t>
            </a:r>
          </a:p>
          <a:p>
            <a:pPr marL="171450" indent="-171450">
              <a:buFont typeface="Arial" panose="020B0604020202020204" pitchFamily="34" charset="0"/>
              <a:buChar char="•"/>
            </a:pPr>
            <a:r>
              <a:rPr lang="en-GB" sz="1100" dirty="0">
                <a:latin typeface="Calibri" panose="020F0502020204030204" pitchFamily="34" charset="0"/>
                <a:cs typeface="Calibri" panose="020F0502020204030204" pitchFamily="34" charset="0"/>
              </a:rPr>
              <a:t>Codebase reusability for future internal tools, dashboards, or knowledge repositories using the same framework.</a:t>
            </a:r>
          </a:p>
          <a:p>
            <a:pPr lvl="1"/>
            <a:endParaRPr lang="en-GB" sz="1100" dirty="0">
              <a:latin typeface="Calibri" panose="020F0502020204030204" pitchFamily="34" charset="0"/>
              <a:cs typeface="Calibri" panose="020F0502020204030204" pitchFamily="34" charset="0"/>
            </a:endParaRPr>
          </a:p>
          <a:p>
            <a:endParaRPr lang="en-GB" sz="1200" dirty="0">
              <a:solidFill>
                <a:srgbClr val="000000"/>
              </a:solidFill>
              <a:latin typeface="Calibri" panose="020F0502020204030204" pitchFamily="34" charset="0"/>
              <a:cs typeface="Calibri" panose="020F0502020204030204" pitchFamily="34" charset="0"/>
            </a:endParaRPr>
          </a:p>
        </p:txBody>
      </p:sp>
      <p:sp>
        <p:nvSpPr>
          <p:cNvPr id="13" name="Title 12">
            <a:extLst>
              <a:ext uri="{FF2B5EF4-FFF2-40B4-BE49-F238E27FC236}">
                <a16:creationId xmlns:a16="http://schemas.microsoft.com/office/drawing/2014/main" id="{A9F97C2F-A8C8-0355-C6A6-54F14A6D0D16}"/>
              </a:ext>
            </a:extLst>
          </p:cNvPr>
          <p:cNvSpPr>
            <a:spLocks noGrp="1"/>
          </p:cNvSpPr>
          <p:nvPr>
            <p:ph type="title"/>
          </p:nvPr>
        </p:nvSpPr>
        <p:spPr>
          <a:xfrm>
            <a:off x="342900" y="184773"/>
            <a:ext cx="8499022" cy="365433"/>
          </a:xfrm>
        </p:spPr>
        <p:txBody>
          <a:bodyPr/>
          <a:lstStyle/>
          <a:p>
            <a:r>
              <a:rPr lang="en-US" dirty="0"/>
              <a:t>Implementation Phase</a:t>
            </a:r>
          </a:p>
        </p:txBody>
      </p:sp>
      <p:sp>
        <p:nvSpPr>
          <p:cNvPr id="4" name="Footer Placeholder 3">
            <a:extLst>
              <a:ext uri="{FF2B5EF4-FFF2-40B4-BE49-F238E27FC236}">
                <a16:creationId xmlns:a16="http://schemas.microsoft.com/office/drawing/2014/main" id="{4E1AD30F-4A6D-6FF8-4D8D-474250718482}"/>
              </a:ext>
            </a:extLst>
          </p:cNvPr>
          <p:cNvSpPr>
            <a:spLocks noGrp="1"/>
          </p:cNvSpPr>
          <p:nvPr>
            <p:ph type="ftr" sz="quarter" idx="3"/>
          </p:nvPr>
        </p:nvSpPr>
        <p:spPr/>
        <p:txBody>
          <a:bodyPr/>
          <a:lstStyle/>
          <a:p>
            <a:r>
              <a:rPr lang="en-US" dirty="0"/>
              <a:t>© 2025 Cognizant</a:t>
            </a:r>
          </a:p>
        </p:txBody>
      </p:sp>
      <p:sp>
        <p:nvSpPr>
          <p:cNvPr id="5" name="Slide Number Placeholder 4">
            <a:extLst>
              <a:ext uri="{FF2B5EF4-FFF2-40B4-BE49-F238E27FC236}">
                <a16:creationId xmlns:a16="http://schemas.microsoft.com/office/drawing/2014/main" id="{854BCCF3-533E-FAF4-CE98-BB001A8E6B58}"/>
              </a:ext>
            </a:extLst>
          </p:cNvPr>
          <p:cNvSpPr>
            <a:spLocks noGrp="1"/>
          </p:cNvSpPr>
          <p:nvPr>
            <p:ph type="sldNum" sz="quarter" idx="4"/>
          </p:nvPr>
        </p:nvSpPr>
        <p:spPr/>
        <p:txBody>
          <a:bodyPr/>
          <a:lstStyle/>
          <a:p>
            <a:fld id="{C53E075B-3175-45CF-B3C7-FEDF3F5961E3}" type="slidenum">
              <a:rPr lang="en-US" smtClean="0"/>
              <a:pPr/>
              <a:t>4</a:t>
            </a:fld>
            <a:endParaRPr lang="en-US" dirty="0"/>
          </a:p>
        </p:txBody>
      </p:sp>
    </p:spTree>
    <p:extLst>
      <p:ext uri="{BB962C8B-B14F-4D97-AF65-F5344CB8AC3E}">
        <p14:creationId xmlns:p14="http://schemas.microsoft.com/office/powerpoint/2010/main" val="275099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7CF26-D362-B216-D1A1-4E101C7D606B}"/>
            </a:ext>
          </a:extLst>
        </p:cNvPr>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2487816F-E931-58CB-4345-926D221760A4}"/>
              </a:ext>
            </a:extLst>
          </p:cNvPr>
          <p:cNvSpPr>
            <a:spLocks noGrp="1"/>
          </p:cNvSpPr>
          <p:nvPr>
            <p:ph sz="quarter" idx="21"/>
          </p:nvPr>
        </p:nvSpPr>
        <p:spPr>
          <a:xfrm>
            <a:off x="302078" y="615854"/>
            <a:ext cx="8539844" cy="3911791"/>
          </a:xfrm>
        </p:spPr>
        <p:txBody>
          <a:bodyPr vert="horz" wrap="square" lIns="0" tIns="0" rIns="0" bIns="0" rtlCol="0" anchor="t">
            <a:noAutofit/>
          </a:bodyPr>
          <a:lstStyle/>
          <a:p>
            <a:pPr marL="164465" lvl="1" indent="0" algn="just">
              <a:spcBef>
                <a:spcPts val="450"/>
              </a:spcBef>
              <a:buNone/>
            </a:pPr>
            <a:endParaRPr lang="en-GB" sz="1400" dirty="0">
              <a:solidFill>
                <a:srgbClr val="000000"/>
              </a:solidFill>
              <a:latin typeface="Calibri"/>
              <a:cs typeface="Calibri"/>
            </a:endParaRPr>
          </a:p>
          <a:p>
            <a:pPr marL="450215" lvl="1" indent="-285750" algn="just">
              <a:spcBef>
                <a:spcPts val="450"/>
              </a:spcBef>
              <a:buFont typeface="Wingdings"/>
              <a:buChar char="ü"/>
            </a:pPr>
            <a:endParaRPr lang="en-GB" sz="1400" dirty="0">
              <a:solidFill>
                <a:srgbClr val="000000"/>
              </a:solidFill>
              <a:latin typeface="Calibri"/>
              <a:cs typeface="Calibri"/>
            </a:endParaRPr>
          </a:p>
          <a:p>
            <a:pPr marL="164465" lvl="1" indent="0" algn="just">
              <a:spcBef>
                <a:spcPts val="450"/>
              </a:spcBef>
              <a:buNone/>
            </a:pPr>
            <a:endParaRPr lang="en-GB" sz="1400" dirty="0">
              <a:solidFill>
                <a:srgbClr val="000000"/>
              </a:solidFill>
              <a:latin typeface="Calibri"/>
              <a:cs typeface="Calibri"/>
            </a:endParaRPr>
          </a:p>
          <a:p>
            <a:pPr marL="164465" lvl="1" indent="0" algn="just">
              <a:spcBef>
                <a:spcPts val="450"/>
              </a:spcBef>
              <a:buNone/>
            </a:pPr>
            <a:endParaRPr lang="en-GB" sz="1400" dirty="0">
              <a:solidFill>
                <a:srgbClr val="000000"/>
              </a:solidFill>
              <a:latin typeface="Calibri"/>
              <a:cs typeface="Calibri"/>
            </a:endParaRPr>
          </a:p>
          <a:p>
            <a:pPr marL="450215" lvl="1" indent="-285750" algn="just">
              <a:spcBef>
                <a:spcPts val="450"/>
              </a:spcBef>
              <a:buFont typeface="Wingdings" panose="05000000000000000000" pitchFamily="2" charset="2"/>
              <a:buChar char="q"/>
            </a:pPr>
            <a:endParaRPr lang="en-GB" sz="1400" dirty="0">
              <a:solidFill>
                <a:srgbClr val="000000"/>
              </a:solidFill>
              <a:latin typeface="Calibri"/>
              <a:cs typeface="Calibri"/>
            </a:endParaRPr>
          </a:p>
        </p:txBody>
      </p:sp>
      <p:sp>
        <p:nvSpPr>
          <p:cNvPr id="13" name="Title 12">
            <a:extLst>
              <a:ext uri="{FF2B5EF4-FFF2-40B4-BE49-F238E27FC236}">
                <a16:creationId xmlns:a16="http://schemas.microsoft.com/office/drawing/2014/main" id="{D577E05A-0C74-5178-BE59-29E029DEF851}"/>
              </a:ext>
            </a:extLst>
          </p:cNvPr>
          <p:cNvSpPr>
            <a:spLocks noGrp="1"/>
          </p:cNvSpPr>
          <p:nvPr>
            <p:ph type="title"/>
          </p:nvPr>
        </p:nvSpPr>
        <p:spPr>
          <a:xfrm>
            <a:off x="342900" y="184773"/>
            <a:ext cx="8499022" cy="365433"/>
          </a:xfrm>
        </p:spPr>
        <p:txBody>
          <a:bodyPr/>
          <a:lstStyle/>
          <a:p>
            <a:r>
              <a:rPr lang="en-GB" dirty="0"/>
              <a:t>Technical Plan : Workflow</a:t>
            </a:r>
            <a:endParaRPr lang="en-US" dirty="0"/>
          </a:p>
        </p:txBody>
      </p:sp>
      <p:sp>
        <p:nvSpPr>
          <p:cNvPr id="4" name="Footer Placeholder 3">
            <a:extLst>
              <a:ext uri="{FF2B5EF4-FFF2-40B4-BE49-F238E27FC236}">
                <a16:creationId xmlns:a16="http://schemas.microsoft.com/office/drawing/2014/main" id="{2236BC1B-FB8D-91B7-0B3F-E45012B66297}"/>
              </a:ext>
            </a:extLst>
          </p:cNvPr>
          <p:cNvSpPr>
            <a:spLocks noGrp="1"/>
          </p:cNvSpPr>
          <p:nvPr>
            <p:ph type="ftr" sz="quarter" idx="3"/>
          </p:nvPr>
        </p:nvSpPr>
        <p:spPr/>
        <p:txBody>
          <a:bodyPr/>
          <a:lstStyle/>
          <a:p>
            <a:r>
              <a:rPr lang="en-US" dirty="0"/>
              <a:t>© 2025 Cognizant</a:t>
            </a:r>
          </a:p>
        </p:txBody>
      </p:sp>
      <p:sp>
        <p:nvSpPr>
          <p:cNvPr id="5" name="Slide Number Placeholder 4">
            <a:extLst>
              <a:ext uri="{FF2B5EF4-FFF2-40B4-BE49-F238E27FC236}">
                <a16:creationId xmlns:a16="http://schemas.microsoft.com/office/drawing/2014/main" id="{6E7836A4-9998-DF54-8CD6-859DD3A5E3C3}"/>
              </a:ext>
            </a:extLst>
          </p:cNvPr>
          <p:cNvSpPr>
            <a:spLocks noGrp="1"/>
          </p:cNvSpPr>
          <p:nvPr>
            <p:ph type="sldNum" sz="quarter" idx="4"/>
          </p:nvPr>
        </p:nvSpPr>
        <p:spPr/>
        <p:txBody>
          <a:bodyPr/>
          <a:lstStyle/>
          <a:p>
            <a:fld id="{C53E075B-3175-45CF-B3C7-FEDF3F5961E3}" type="slidenum">
              <a:rPr lang="en-US" smtClean="0"/>
              <a:pPr/>
              <a:t>5</a:t>
            </a:fld>
            <a:endParaRPr lang="en-US" dirty="0"/>
          </a:p>
        </p:txBody>
      </p:sp>
      <p:pic>
        <p:nvPicPr>
          <p:cNvPr id="6" name="Picture 5">
            <a:extLst>
              <a:ext uri="{FF2B5EF4-FFF2-40B4-BE49-F238E27FC236}">
                <a16:creationId xmlns:a16="http://schemas.microsoft.com/office/drawing/2014/main" id="{A27BE9F9-E491-6D48-80D1-ABC6A5D93A38}"/>
              </a:ext>
            </a:extLst>
          </p:cNvPr>
          <p:cNvPicPr>
            <a:picLocks noChangeAspect="1"/>
          </p:cNvPicPr>
          <p:nvPr/>
        </p:nvPicPr>
        <p:blipFill>
          <a:blip r:embed="rId3"/>
          <a:stretch>
            <a:fillRect/>
          </a:stretch>
        </p:blipFill>
        <p:spPr>
          <a:xfrm>
            <a:off x="302078" y="738910"/>
            <a:ext cx="8322590" cy="3580894"/>
          </a:xfrm>
          <a:prstGeom prst="rect">
            <a:avLst/>
          </a:prstGeom>
        </p:spPr>
      </p:pic>
    </p:spTree>
    <p:extLst>
      <p:ext uri="{BB962C8B-B14F-4D97-AF65-F5344CB8AC3E}">
        <p14:creationId xmlns:p14="http://schemas.microsoft.com/office/powerpoint/2010/main" val="334715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a:xfrm>
            <a:off x="781813" y="1808626"/>
            <a:ext cx="4539995" cy="623248"/>
          </a:xfrm>
        </p:spPr>
        <p:txBody>
          <a:bodyPr/>
          <a:lstStyle/>
          <a:p>
            <a:r>
              <a:rPr lang="en-US" dirty="0"/>
              <a:t>Thank you</a:t>
            </a:r>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11"/>
          </p:nvPr>
        </p:nvSpPr>
        <p:spPr/>
        <p:txBody>
          <a:bodyPr/>
          <a:lstStyle/>
          <a:p>
            <a:r>
              <a:rPr lang="en-US" dirty="0"/>
              <a:t>© 2025 Cognizant</a:t>
            </a:r>
          </a:p>
        </p:txBody>
      </p:sp>
      <p:sp>
        <p:nvSpPr>
          <p:cNvPr id="2" name="Slide Number Placeholder 1">
            <a:extLst>
              <a:ext uri="{FF2B5EF4-FFF2-40B4-BE49-F238E27FC236}">
                <a16:creationId xmlns:a16="http://schemas.microsoft.com/office/drawing/2014/main" id="{8EE55FCB-FBA5-ED4E-AAF6-496B42594DC8}"/>
              </a:ext>
            </a:extLst>
          </p:cNvPr>
          <p:cNvSpPr>
            <a:spLocks noGrp="1"/>
          </p:cNvSpPr>
          <p:nvPr>
            <p:ph type="sldNum" sz="quarter" idx="12"/>
          </p:nvPr>
        </p:nvSpPr>
        <p:spPr/>
        <p:txBody>
          <a:bodyPr/>
          <a:lstStyle/>
          <a:p>
            <a:fld id="{C53E075B-3175-45CF-B3C7-FEDF3F5961E3}" type="slidenum">
              <a:rPr lang="en-US" dirty="0" smtClean="0"/>
              <a:pPr/>
              <a:t>6</a:t>
            </a:fld>
            <a:endParaRPr lang="en-US" dirty="0"/>
          </a:p>
        </p:txBody>
      </p:sp>
      <p:sp>
        <p:nvSpPr>
          <p:cNvPr id="3" name="TextBox 2">
            <a:extLst>
              <a:ext uri="{FF2B5EF4-FFF2-40B4-BE49-F238E27FC236}">
                <a16:creationId xmlns:a16="http://schemas.microsoft.com/office/drawing/2014/main" id="{0CA06E95-1D73-3A40-B8E7-14342E325FED}"/>
              </a:ext>
            </a:extLst>
          </p:cNvPr>
          <p:cNvSpPr txBox="1"/>
          <p:nvPr/>
        </p:nvSpPr>
        <p:spPr>
          <a:xfrm>
            <a:off x="8166538" y="2617076"/>
            <a:ext cx="0" cy="0"/>
          </a:xfrm>
          <a:prstGeom prst="rect">
            <a:avLst/>
          </a:prstGeom>
          <a:noFill/>
        </p:spPr>
        <p:txBody>
          <a:bodyPr wrap="none" lIns="0" tIns="0" rIns="0" bIns="0" rtlCol="0">
            <a:noAutofit/>
          </a:bodyPr>
          <a:lstStyle/>
          <a:p>
            <a:pPr algn="l"/>
            <a:endParaRPr lang="en-US" sz="1200" dirty="0">
              <a:solidFill>
                <a:schemeClr val="tx2"/>
              </a:solidFill>
            </a:endParaRPr>
          </a:p>
        </p:txBody>
      </p:sp>
      <p:sp>
        <p:nvSpPr>
          <p:cNvPr id="4" name="TextBox 3">
            <a:extLst>
              <a:ext uri="{FF2B5EF4-FFF2-40B4-BE49-F238E27FC236}">
                <a16:creationId xmlns:a16="http://schemas.microsoft.com/office/drawing/2014/main" id="{9BBE24C1-54AE-DD46-B667-D9FBFDF3B512}"/>
              </a:ext>
            </a:extLst>
          </p:cNvPr>
          <p:cNvSpPr txBox="1"/>
          <p:nvPr/>
        </p:nvSpPr>
        <p:spPr>
          <a:xfrm>
            <a:off x="1956895" y="3092012"/>
            <a:ext cx="0" cy="0"/>
          </a:xfrm>
          <a:prstGeom prst="rect">
            <a:avLst/>
          </a:prstGeom>
          <a:noFill/>
        </p:spPr>
        <p:txBody>
          <a:bodyPr wrap="none" lIns="0" tIns="0" rIns="0" bIns="0" rtlCol="0">
            <a:noAutofit/>
          </a:bodyPr>
          <a:lstStyle/>
          <a:p>
            <a:pPr algn="l"/>
            <a:endParaRPr lang="en-US" sz="1200" dirty="0">
              <a:solidFill>
                <a:schemeClr val="tx2"/>
              </a:solidFill>
            </a:endParaRPr>
          </a:p>
        </p:txBody>
      </p:sp>
    </p:spTree>
    <p:extLst>
      <p:ext uri="{BB962C8B-B14F-4D97-AF65-F5344CB8AC3E}">
        <p14:creationId xmlns:p14="http://schemas.microsoft.com/office/powerpoint/2010/main" val="4019922006"/>
      </p:ext>
    </p:extLst>
  </p:cSld>
  <p:clrMapOvr>
    <a:masterClrMapping/>
  </p:clrMapOvr>
</p:sld>
</file>

<file path=ppt/theme/theme1.xml><?xml version="1.0" encoding="utf-8"?>
<a:theme xmlns:a="http://schemas.openxmlformats.org/drawingml/2006/main" name="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27225596-9661-4ff3-ad6c-84c1d0f19c30}" enabled="1" method="Privileged" siteId="{ddd66cce-ffe1-4029-967c-5e15ef73127f}" removed="0"/>
</clbl:labelList>
</file>

<file path=docProps/app.xml><?xml version="1.0" encoding="utf-8"?>
<Properties xmlns="http://schemas.openxmlformats.org/officeDocument/2006/extended-properties" xmlns:vt="http://schemas.openxmlformats.org/officeDocument/2006/docPropsVTypes">
  <Template/>
  <TotalTime>49261</TotalTime>
  <Words>510</Words>
  <Application>Microsoft Office PowerPoint</Application>
  <PresentationFormat>On-screen Show (16:9)</PresentationFormat>
  <Paragraphs>63</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Courier New</vt:lpstr>
      <vt:lpstr>Mylius Modern</vt:lpstr>
      <vt:lpstr>Wingdings</vt:lpstr>
      <vt:lpstr>Cognizant</vt:lpstr>
      <vt:lpstr>Jetstream Devs Proposal : Streamline Documents to improve operations</vt:lpstr>
      <vt:lpstr>Background for Proposed Project </vt:lpstr>
      <vt:lpstr>Logical Workflow</vt:lpstr>
      <vt:lpstr>Implementation Phase</vt:lpstr>
      <vt:lpstr>Technical Plan : Workflow</vt:lpstr>
      <vt:lpstr>Thank you</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PowerPoint Template</dc:title>
  <dc:creator>Ramasubrahmaniyan, Karthikeya Moorthy (Cognizant)</dc:creator>
  <cp:lastModifiedBy>Saprativ Som</cp:lastModifiedBy>
  <cp:revision>2265</cp:revision>
  <cp:lastPrinted>2017-02-17T19:35:46Z</cp:lastPrinted>
  <dcterms:created xsi:type="dcterms:W3CDTF">2018-07-31T07:31:16Z</dcterms:created>
  <dcterms:modified xsi:type="dcterms:W3CDTF">2025-08-04T12:38:29Z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Cognizant:5</vt:lpwstr>
  </property>
  <property fmtid="{D5CDD505-2E9C-101B-9397-08002B2CF9AE}" pid="3" name="ClassificationContentMarkingFooterText">
    <vt:lpwstr>CONFIDENTIAL</vt:lpwstr>
  </property>
</Properties>
</file>